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10058400" cy="7772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8363"/>
    <a:srgbClr val="779573"/>
    <a:srgbClr val="69A365"/>
    <a:srgbClr val="A4C7A1"/>
    <a:srgbClr val="C5DBC3"/>
    <a:srgbClr val="73A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33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768427" y="1325922"/>
            <a:ext cx="5296319" cy="565964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741" y="604521"/>
            <a:ext cx="6770184" cy="3540761"/>
          </a:xfrm>
        </p:spPr>
        <p:txBody>
          <a:bodyPr anchor="b">
            <a:normAutofit/>
          </a:bodyPr>
          <a:lstStyle>
            <a:lvl1pPr algn="l">
              <a:defRPr sz="484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" y="4356384"/>
            <a:ext cx="5449675" cy="216859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1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95240"/>
            <a:ext cx="7210354" cy="172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86740" y="604520"/>
            <a:ext cx="8884920" cy="354076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38202" y="4356383"/>
            <a:ext cx="8009465" cy="51816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0"/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6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604520"/>
            <a:ext cx="8884920" cy="3281680"/>
          </a:xfrm>
        </p:spPr>
        <p:txBody>
          <a:bodyPr anchor="ctr">
            <a:normAutofit/>
          </a:bodyPr>
          <a:lstStyle>
            <a:lvl1pPr algn="l">
              <a:defRPr sz="308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4663440"/>
            <a:ext cx="7021907" cy="2159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8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77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912" y="604520"/>
            <a:ext cx="7545766" cy="3281680"/>
          </a:xfrm>
        </p:spPr>
        <p:txBody>
          <a:bodyPr anchor="ctr">
            <a:normAutofit/>
          </a:bodyPr>
          <a:lstStyle>
            <a:lvl1pPr algn="l">
              <a:defRPr sz="308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73480" y="3886200"/>
            <a:ext cx="7042714" cy="54694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1" y="4874546"/>
            <a:ext cx="7020597" cy="1947894"/>
          </a:xfrm>
        </p:spPr>
        <p:txBody>
          <a:bodyPr anchor="ctr">
            <a:normAutofit/>
          </a:bodyPr>
          <a:lstStyle>
            <a:lvl1pPr marL="0" indent="0" algn="l">
              <a:buNone/>
              <a:defRPr sz="220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1461" y="805374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65821" y="3137748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 algn="r"/>
            <a:r>
              <a:rPr lang="en-US" sz="8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7176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1" y="3886200"/>
            <a:ext cx="7020597" cy="1923720"/>
          </a:xfrm>
        </p:spPr>
        <p:txBody>
          <a:bodyPr anchor="b">
            <a:normAutofit/>
          </a:bodyPr>
          <a:lstStyle>
            <a:lvl1pPr algn="l">
              <a:defRPr sz="308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5817378"/>
            <a:ext cx="7021907" cy="1005062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22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912" y="604520"/>
            <a:ext cx="7545765" cy="3281680"/>
          </a:xfrm>
        </p:spPr>
        <p:txBody>
          <a:bodyPr anchor="ctr">
            <a:normAutofit/>
          </a:bodyPr>
          <a:lstStyle>
            <a:lvl1pPr algn="l">
              <a:defRPr sz="308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86741" y="4404360"/>
            <a:ext cx="7020597" cy="118984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5613400"/>
            <a:ext cx="7020596" cy="1209040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1461" y="805374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65821" y="3137748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 algn="r"/>
            <a:r>
              <a:rPr lang="en-US" sz="8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8967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604520"/>
            <a:ext cx="8278224" cy="328168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08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86741" y="4452339"/>
            <a:ext cx="7020597" cy="9499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5402300"/>
            <a:ext cx="7020596" cy="1420140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55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95240"/>
            <a:ext cx="7210354" cy="1727200"/>
          </a:xfrm>
        </p:spPr>
        <p:txBody>
          <a:bodyPr>
            <a:normAutofit/>
          </a:bodyPr>
          <a:lstStyle>
            <a:lvl1pPr algn="l">
              <a:defRPr sz="30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6740" y="604521"/>
            <a:ext cx="7210354" cy="4270026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39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3047" y="604520"/>
            <a:ext cx="2248613" cy="5008880"/>
          </a:xfrm>
        </p:spPr>
        <p:txBody>
          <a:bodyPr vert="eaVert">
            <a:normAutofit/>
          </a:bodyPr>
          <a:lstStyle>
            <a:lvl1pPr>
              <a:defRPr sz="30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6740" y="604520"/>
            <a:ext cx="6435013" cy="621792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95240"/>
            <a:ext cx="7210354" cy="172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" y="604520"/>
            <a:ext cx="7210354" cy="42700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7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2245359"/>
            <a:ext cx="7042715" cy="2629183"/>
          </a:xfrm>
        </p:spPr>
        <p:txBody>
          <a:bodyPr anchor="b">
            <a:normAutofit/>
          </a:bodyPr>
          <a:lstStyle>
            <a:lvl1pPr algn="l">
              <a:defRPr sz="352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5085645"/>
            <a:ext cx="7042714" cy="1736796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1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95240"/>
            <a:ext cx="7210354" cy="1727200"/>
          </a:xfrm>
        </p:spPr>
        <p:txBody>
          <a:bodyPr>
            <a:normAutofit/>
          </a:bodyPr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86740" y="604520"/>
            <a:ext cx="4344964" cy="427002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128598" y="604520"/>
            <a:ext cx="4343062" cy="426042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5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95240"/>
            <a:ext cx="7210354" cy="1727200"/>
          </a:xfrm>
        </p:spPr>
        <p:txBody>
          <a:bodyPr>
            <a:normAutofit/>
          </a:bodyPr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604520"/>
            <a:ext cx="4088553" cy="690880"/>
          </a:xfrm>
        </p:spPr>
        <p:txBody>
          <a:bodyPr anchor="b">
            <a:noAutofit/>
          </a:bodyPr>
          <a:lstStyle>
            <a:lvl1pPr marL="0" indent="0">
              <a:buNone/>
              <a:defRPr sz="2640" b="0" cap="all">
                <a:solidFill>
                  <a:schemeClr val="tx1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39" y="1295400"/>
            <a:ext cx="4340014" cy="357914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0518" y="642303"/>
            <a:ext cx="4140456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 cap="all">
                <a:solidFill>
                  <a:schemeClr val="tx1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8599" y="1295400"/>
            <a:ext cx="4352376" cy="356954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95240"/>
            <a:ext cx="7210354" cy="1727200"/>
          </a:xfrm>
        </p:spPr>
        <p:txBody>
          <a:bodyPr>
            <a:normAutofit/>
          </a:bodyPr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2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7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0534" y="604520"/>
            <a:ext cx="3520440" cy="17272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9" y="604520"/>
            <a:ext cx="4882631" cy="621792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0534" y="2504443"/>
            <a:ext cx="3520440" cy="2370103"/>
          </a:xfrm>
        </p:spPr>
        <p:txBody>
          <a:bodyPr anchor="t">
            <a:normAutofit/>
          </a:bodyPr>
          <a:lstStyle>
            <a:lvl1pPr marL="0" indent="0">
              <a:buNone/>
              <a:defRPr sz="176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380" y="1640840"/>
            <a:ext cx="3919584" cy="1295400"/>
          </a:xfrm>
        </p:spPr>
        <p:txBody>
          <a:bodyPr anchor="b">
            <a:normAutofit/>
          </a:bodyPr>
          <a:lstStyle>
            <a:lvl1pPr algn="l">
              <a:defRPr sz="26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38200" y="1036320"/>
            <a:ext cx="3609071" cy="544068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5630" y="3108960"/>
            <a:ext cx="3920645" cy="2360507"/>
          </a:xfrm>
        </p:spPr>
        <p:txBody>
          <a:bodyPr anchor="t">
            <a:normAutofit/>
          </a:bodyPr>
          <a:lstStyle>
            <a:lvl1pPr marL="0" indent="0">
              <a:buNone/>
              <a:defRPr sz="198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" y="6995161"/>
            <a:ext cx="6392896" cy="41380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6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337742" y="4413957"/>
            <a:ext cx="2717502" cy="3013004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740" y="5095240"/>
            <a:ext cx="7210354" cy="1727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604521"/>
            <a:ext cx="7210354" cy="42700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3270" y="6995164"/>
            <a:ext cx="1320509" cy="41380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" y="6995161"/>
            <a:ext cx="6392896" cy="41380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1869" y="6322276"/>
            <a:ext cx="942598" cy="7592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08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087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502920" rtl="0" eaLnBrk="1" latinLnBrk="0" hangingPunct="1">
        <a:spcBef>
          <a:spcPct val="0"/>
        </a:spcBef>
        <a:buNone/>
        <a:defRPr sz="352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4325" indent="-314325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0165" indent="-314325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697355" indent="-188595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0275" indent="-188595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2362200"/>
            <a:ext cx="7042715" cy="26291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60350">
              <a:lnSpc>
                <a:spcPct val="123700"/>
              </a:lnSpc>
            </a:pPr>
            <a:r>
              <a:rPr sz="4800" b="1" spc="-5" dirty="0">
                <a:latin typeface="Calibri"/>
                <a:cs typeface="Calibri"/>
              </a:rPr>
              <a:t>What </a:t>
            </a:r>
            <a:r>
              <a:rPr sz="4800" b="1" dirty="0">
                <a:latin typeface="Calibri"/>
                <a:cs typeface="Calibri"/>
              </a:rPr>
              <a:t>to </a:t>
            </a:r>
            <a:r>
              <a:rPr sz="4800" b="1" spc="-5" dirty="0">
                <a:latin typeface="Calibri"/>
                <a:cs typeface="Calibri"/>
              </a:rPr>
              <a:t>Expect When  You Are </a:t>
            </a:r>
            <a:r>
              <a:rPr sz="4800" b="1" dirty="0">
                <a:latin typeface="Calibri"/>
                <a:cs typeface="Calibri"/>
              </a:rPr>
              <a:t>Ready </a:t>
            </a:r>
            <a:r>
              <a:rPr sz="4800" b="1" spc="5" dirty="0">
                <a:latin typeface="Calibri"/>
                <a:cs typeface="Calibri"/>
              </a:rPr>
              <a:t>to</a:t>
            </a:r>
            <a:r>
              <a:rPr sz="4800" b="1" spc="-90" dirty="0">
                <a:latin typeface="Calibri"/>
                <a:cs typeface="Calibri"/>
              </a:rPr>
              <a:t> </a:t>
            </a:r>
            <a:r>
              <a:rPr sz="4800" b="1" spc="-5" dirty="0">
                <a:latin typeface="Calibri"/>
                <a:cs typeface="Calibri"/>
              </a:rPr>
              <a:t>Retire</a:t>
            </a:r>
            <a:endParaRPr sz="4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536430"/>
            <a:ext cx="9171940" cy="4716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9800"/>
              </a:lnSpc>
            </a:pPr>
            <a:r>
              <a:rPr sz="2800" spc="-5" dirty="0">
                <a:latin typeface="Calibri"/>
                <a:cs typeface="Calibri"/>
              </a:rPr>
              <a:t>It’s </a:t>
            </a:r>
            <a:r>
              <a:rPr sz="2800" spc="-10" dirty="0">
                <a:latin typeface="Calibri"/>
                <a:cs typeface="Calibri"/>
              </a:rPr>
              <a:t>also </a:t>
            </a:r>
            <a:r>
              <a:rPr sz="2800" spc="-5" dirty="0">
                <a:latin typeface="Calibri"/>
                <a:cs typeface="Calibri"/>
              </a:rPr>
              <a:t>reviewed to determine </a:t>
            </a:r>
            <a:r>
              <a:rPr sz="2800" spc="-10" dirty="0">
                <a:latin typeface="Calibri"/>
                <a:cs typeface="Calibri"/>
              </a:rPr>
              <a:t>if </a:t>
            </a:r>
            <a:r>
              <a:rPr sz="2800" spc="-5" dirty="0">
                <a:latin typeface="Calibri"/>
                <a:cs typeface="Calibri"/>
              </a:rPr>
              <a:t>all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supporting</a:t>
            </a:r>
            <a:r>
              <a:rPr sz="2800" spc="-1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information  and/or</a:t>
            </a:r>
            <a:r>
              <a:rPr sz="2800" spc="-1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documentation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was</a:t>
            </a:r>
            <a:r>
              <a:rPr sz="2800" spc="-1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submitted,</a:t>
            </a:r>
            <a:r>
              <a:rPr sz="2800" spc="-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such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</a:t>
            </a:r>
            <a:r>
              <a:rPr sz="2800" spc="-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birth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certificates,  marriage certificates, divorce decrees, requested pension start  date, last date of </a:t>
            </a:r>
            <a:r>
              <a:rPr sz="2800" dirty="0">
                <a:latin typeface="Calibri"/>
                <a:cs typeface="Calibri"/>
              </a:rPr>
              <a:t>work, </a:t>
            </a:r>
            <a:r>
              <a:rPr sz="2800" spc="-5" dirty="0">
                <a:latin typeface="Calibri"/>
                <a:cs typeface="Calibri"/>
              </a:rPr>
              <a:t>etc. If any documents or information </a:t>
            </a:r>
            <a:r>
              <a:rPr sz="2800" spc="-15" dirty="0">
                <a:latin typeface="Calibri"/>
                <a:cs typeface="Calibri"/>
              </a:rPr>
              <a:t>is  </a:t>
            </a:r>
            <a:r>
              <a:rPr sz="2800" spc="-5" dirty="0">
                <a:latin typeface="Calibri"/>
                <a:cs typeface="Calibri"/>
              </a:rPr>
              <a:t>missing, a request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sent out. The application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pending </a:t>
            </a:r>
            <a:r>
              <a:rPr sz="2800" dirty="0">
                <a:latin typeface="Calibri"/>
                <a:cs typeface="Calibri"/>
              </a:rPr>
              <a:t>until  </a:t>
            </a:r>
            <a:r>
              <a:rPr sz="2800" spc="-5" dirty="0">
                <a:latin typeface="Calibri"/>
                <a:cs typeface="Calibri"/>
              </a:rPr>
              <a:t>this information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received. This process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also peer reviewed  by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multiple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staff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before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payment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options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are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sent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out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to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you  to ensure accuracy. This process typically takes 2 to 3 weeks  once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application and </a:t>
            </a:r>
            <a:r>
              <a:rPr sz="2800" dirty="0">
                <a:latin typeface="Calibri"/>
                <a:cs typeface="Calibri"/>
              </a:rPr>
              <a:t>all </a:t>
            </a:r>
            <a:r>
              <a:rPr sz="2800" spc="-5" dirty="0">
                <a:latin typeface="Calibri"/>
                <a:cs typeface="Calibri"/>
              </a:rPr>
              <a:t>supporting documentation </a:t>
            </a:r>
            <a:r>
              <a:rPr sz="2800" spc="-15" dirty="0">
                <a:latin typeface="Calibri"/>
                <a:cs typeface="Calibri"/>
              </a:rPr>
              <a:t>is  </a:t>
            </a:r>
            <a:r>
              <a:rPr sz="2800" spc="-5" dirty="0">
                <a:latin typeface="Calibri"/>
                <a:cs typeface="Calibri"/>
              </a:rPr>
              <a:t>received.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30185"/>
            <a:ext cx="9296400" cy="1787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9700"/>
              </a:lnSpc>
              <a:tabLst>
                <a:tab pos="606425" algn="l"/>
                <a:tab pos="6492240" algn="l"/>
              </a:tabLst>
            </a:pPr>
            <a:r>
              <a:rPr spc="-5" dirty="0"/>
              <a:t>Q.	I’ve received and completed the</a:t>
            </a:r>
            <a:r>
              <a:rPr spc="30" dirty="0"/>
              <a:t> </a:t>
            </a:r>
            <a:r>
              <a:rPr spc="-5" dirty="0"/>
              <a:t>benefit</a:t>
            </a:r>
            <a:r>
              <a:rPr dirty="0"/>
              <a:t> </a:t>
            </a:r>
            <a:r>
              <a:rPr spc="-5" dirty="0"/>
              <a:t>election  form </a:t>
            </a:r>
            <a:r>
              <a:rPr dirty="0"/>
              <a:t>and </a:t>
            </a:r>
            <a:r>
              <a:rPr spc="-5" dirty="0"/>
              <a:t>all</a:t>
            </a:r>
            <a:r>
              <a:rPr spc="25" dirty="0"/>
              <a:t> </a:t>
            </a:r>
            <a:r>
              <a:rPr spc="-5" dirty="0"/>
              <a:t>supporting documents.	</a:t>
            </a:r>
            <a:r>
              <a:rPr dirty="0"/>
              <a:t>Now</a:t>
            </a:r>
            <a:r>
              <a:rPr spc="-95" dirty="0"/>
              <a:t> </a:t>
            </a:r>
            <a:r>
              <a:rPr spc="-5" dirty="0"/>
              <a:t>what?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9755" y="304800"/>
            <a:ext cx="9309100" cy="1787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9700"/>
              </a:lnSpc>
              <a:tabLst>
                <a:tab pos="615950" algn="l"/>
                <a:tab pos="6490970" algn="l"/>
              </a:tabLst>
            </a:pPr>
            <a:r>
              <a:rPr spc="-5" dirty="0"/>
              <a:t>Q.	I’ve </a:t>
            </a:r>
            <a:r>
              <a:rPr dirty="0"/>
              <a:t>received </a:t>
            </a:r>
            <a:r>
              <a:rPr spc="-5" dirty="0"/>
              <a:t>and completed the</a:t>
            </a:r>
            <a:r>
              <a:rPr spc="195" dirty="0"/>
              <a:t> </a:t>
            </a:r>
            <a:r>
              <a:rPr spc="-5" dirty="0"/>
              <a:t>benefit</a:t>
            </a:r>
            <a:r>
              <a:rPr spc="40" dirty="0"/>
              <a:t> </a:t>
            </a:r>
            <a:r>
              <a:rPr spc="-5" dirty="0"/>
              <a:t>election  form </a:t>
            </a:r>
            <a:r>
              <a:rPr dirty="0"/>
              <a:t>and </a:t>
            </a:r>
            <a:r>
              <a:rPr spc="-5" dirty="0"/>
              <a:t>all</a:t>
            </a:r>
            <a:r>
              <a:rPr spc="25" dirty="0"/>
              <a:t> </a:t>
            </a:r>
            <a:r>
              <a:rPr spc="-5" dirty="0"/>
              <a:t>supporting documents.	</a:t>
            </a:r>
            <a:r>
              <a:rPr dirty="0"/>
              <a:t>Now</a:t>
            </a:r>
            <a:r>
              <a:rPr spc="-95" dirty="0"/>
              <a:t> </a:t>
            </a:r>
            <a:r>
              <a:rPr spc="-5" dirty="0"/>
              <a:t>what?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9755" y="2667000"/>
            <a:ext cx="9173210" cy="4246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just">
              <a:lnSpc>
                <a:spcPct val="109800"/>
              </a:lnSpc>
            </a:pPr>
            <a:r>
              <a:rPr sz="2800" spc="-5" dirty="0">
                <a:latin typeface="Calibri"/>
                <a:cs typeface="Calibri"/>
              </a:rPr>
              <a:t>A. Once the completed paperwork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received </a:t>
            </a:r>
            <a:r>
              <a:rPr sz="2800" spc="-10" dirty="0">
                <a:latin typeface="Calibri"/>
                <a:cs typeface="Calibri"/>
              </a:rPr>
              <a:t>it is </a:t>
            </a:r>
            <a:r>
              <a:rPr sz="2800" spc="-5" dirty="0">
                <a:latin typeface="Calibri"/>
                <a:cs typeface="Calibri"/>
              </a:rPr>
              <a:t>reviewed. If  everything </a:t>
            </a:r>
            <a:r>
              <a:rPr sz="2800" spc="-10" dirty="0">
                <a:latin typeface="Calibri"/>
                <a:cs typeface="Calibri"/>
              </a:rPr>
              <a:t>is in </a:t>
            </a:r>
            <a:r>
              <a:rPr sz="2800" spc="-5" dirty="0">
                <a:latin typeface="Calibri"/>
                <a:cs typeface="Calibri"/>
              </a:rPr>
              <a:t>order, the entire file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then reviewed </a:t>
            </a:r>
            <a:r>
              <a:rPr sz="2800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an  auditor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to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ensure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accuracy.</a:t>
            </a:r>
            <a:r>
              <a:rPr sz="2800" spc="4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Once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the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application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approved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by  the</a:t>
            </a:r>
            <a:r>
              <a:rPr sz="2800" spc="-1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auditor,</a:t>
            </a:r>
            <a:r>
              <a:rPr sz="2800" spc="-1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you</a:t>
            </a:r>
            <a:r>
              <a:rPr sz="2800" spc="-1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will</a:t>
            </a:r>
            <a:r>
              <a:rPr sz="2800" spc="-1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receive</a:t>
            </a:r>
            <a:r>
              <a:rPr sz="2800" spc="-15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an</a:t>
            </a:r>
            <a:r>
              <a:rPr sz="2800" spc="-1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Award</a:t>
            </a:r>
            <a:r>
              <a:rPr sz="2800" spc="-1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letter</a:t>
            </a:r>
            <a:r>
              <a:rPr sz="2800" spc="-1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advising</a:t>
            </a:r>
            <a:r>
              <a:rPr sz="2800" spc="-1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you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your  monthly benefit. If you are due any retro-active payments, you  </a:t>
            </a:r>
            <a:r>
              <a:rPr sz="2800" spc="-10" dirty="0">
                <a:latin typeface="Calibri"/>
                <a:cs typeface="Calibri"/>
              </a:rPr>
              <a:t>will </a:t>
            </a:r>
            <a:r>
              <a:rPr sz="2800" spc="-5" dirty="0">
                <a:latin typeface="Calibri"/>
                <a:cs typeface="Calibri"/>
              </a:rPr>
              <a:t>receive a </a:t>
            </a:r>
            <a:r>
              <a:rPr sz="2800" dirty="0">
                <a:latin typeface="Calibri"/>
                <a:cs typeface="Calibri"/>
              </a:rPr>
              <a:t>benefit </a:t>
            </a:r>
            <a:r>
              <a:rPr sz="2800" spc="-5" dirty="0">
                <a:latin typeface="Calibri"/>
                <a:cs typeface="Calibri"/>
              </a:rPr>
              <a:t>payment by check. </a:t>
            </a:r>
            <a:r>
              <a:rPr sz="2800" dirty="0">
                <a:latin typeface="Calibri"/>
                <a:cs typeface="Calibri"/>
              </a:rPr>
              <a:t>All future </a:t>
            </a:r>
            <a:r>
              <a:rPr sz="2800" spc="-5" dirty="0">
                <a:latin typeface="Calibri"/>
                <a:cs typeface="Calibri"/>
              </a:rPr>
              <a:t>payments  </a:t>
            </a:r>
            <a:r>
              <a:rPr sz="2800" spc="-10" dirty="0">
                <a:latin typeface="Calibri"/>
                <a:cs typeface="Calibri"/>
              </a:rPr>
              <a:t>will </a:t>
            </a:r>
            <a:r>
              <a:rPr sz="2800" spc="-5" dirty="0">
                <a:latin typeface="Calibri"/>
                <a:cs typeface="Calibri"/>
              </a:rPr>
              <a:t>be sent to you </a:t>
            </a:r>
            <a:r>
              <a:rPr sz="2800" dirty="0">
                <a:latin typeface="Calibri"/>
                <a:cs typeface="Calibri"/>
              </a:rPr>
              <a:t>on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1</a:t>
            </a:r>
            <a:r>
              <a:rPr sz="2700" spc="-15" baseline="29320" dirty="0">
                <a:latin typeface="Calibri"/>
                <a:cs typeface="Calibri"/>
              </a:rPr>
              <a:t>st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the month </a:t>
            </a:r>
            <a:r>
              <a:rPr sz="2800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check or directly  deposited to your account. This process typically </a:t>
            </a:r>
            <a:r>
              <a:rPr sz="2800" dirty="0">
                <a:latin typeface="Calibri"/>
                <a:cs typeface="Calibri"/>
              </a:rPr>
              <a:t>takes </a:t>
            </a:r>
            <a:r>
              <a:rPr sz="2800" spc="-5" dirty="0">
                <a:latin typeface="Calibri"/>
                <a:cs typeface="Calibri"/>
              </a:rPr>
              <a:t>2 to 3  weeks.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601114"/>
            <a:ext cx="9171940" cy="4549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9800"/>
              </a:lnSpc>
            </a:pPr>
            <a:r>
              <a:rPr sz="3000" dirty="0">
                <a:latin typeface="Calibri"/>
                <a:cs typeface="Calibri"/>
              </a:rPr>
              <a:t>As </a:t>
            </a:r>
            <a:r>
              <a:rPr sz="3000" spc="-5" dirty="0">
                <a:latin typeface="Calibri"/>
                <a:cs typeface="Calibri"/>
              </a:rPr>
              <a:t>you </a:t>
            </a:r>
            <a:r>
              <a:rPr sz="3000" spc="-10" dirty="0">
                <a:latin typeface="Calibri"/>
                <a:cs typeface="Calibri"/>
              </a:rPr>
              <a:t>get </a:t>
            </a:r>
            <a:r>
              <a:rPr sz="3000" spc="-5" dirty="0">
                <a:latin typeface="Calibri"/>
                <a:cs typeface="Calibri"/>
              </a:rPr>
              <a:t>ready </a:t>
            </a:r>
            <a:r>
              <a:rPr sz="3000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move onto the next phase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your life,  one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the </a:t>
            </a:r>
            <a:r>
              <a:rPr sz="3000" dirty="0">
                <a:latin typeface="Calibri"/>
                <a:cs typeface="Calibri"/>
              </a:rPr>
              <a:t>most </a:t>
            </a:r>
            <a:r>
              <a:rPr sz="3000" spc="-5" dirty="0">
                <a:latin typeface="Calibri"/>
                <a:cs typeface="Calibri"/>
              </a:rPr>
              <a:t>important processes is completing your  application(s) for your pension and, if applicable, </a:t>
            </a:r>
            <a:r>
              <a:rPr sz="3000" dirty="0">
                <a:latin typeface="Calibri"/>
                <a:cs typeface="Calibri"/>
              </a:rPr>
              <a:t>your  </a:t>
            </a:r>
            <a:r>
              <a:rPr sz="3000" spc="-5" dirty="0">
                <a:latin typeface="Calibri"/>
                <a:cs typeface="Calibri"/>
              </a:rPr>
              <a:t>supplemental pension. </a:t>
            </a:r>
            <a:r>
              <a:rPr sz="3000" dirty="0">
                <a:latin typeface="Calibri"/>
                <a:cs typeface="Calibri"/>
              </a:rPr>
              <a:t>At </a:t>
            </a:r>
            <a:r>
              <a:rPr sz="3000" spc="-5" dirty="0">
                <a:latin typeface="Calibri"/>
                <a:cs typeface="Calibri"/>
              </a:rPr>
              <a:t>the Fund Office, </a:t>
            </a:r>
            <a:r>
              <a:rPr sz="3000" dirty="0">
                <a:latin typeface="Calibri"/>
                <a:cs typeface="Calibri"/>
              </a:rPr>
              <a:t>we </a:t>
            </a:r>
            <a:r>
              <a:rPr sz="3000" spc="-5" dirty="0">
                <a:latin typeface="Calibri"/>
                <a:cs typeface="Calibri"/>
              </a:rPr>
              <a:t>do  everything </a:t>
            </a:r>
            <a:r>
              <a:rPr sz="3000" dirty="0">
                <a:latin typeface="Calibri"/>
                <a:cs typeface="Calibri"/>
              </a:rPr>
              <a:t>we can to </a:t>
            </a:r>
            <a:r>
              <a:rPr sz="3000" spc="-5" dirty="0">
                <a:latin typeface="Calibri"/>
                <a:cs typeface="Calibri"/>
              </a:rPr>
              <a:t>make this process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5" dirty="0">
                <a:latin typeface="Calibri"/>
                <a:cs typeface="Calibri"/>
              </a:rPr>
              <a:t>streamlined </a:t>
            </a:r>
            <a:r>
              <a:rPr sz="3000" spc="5" dirty="0">
                <a:latin typeface="Calibri"/>
                <a:cs typeface="Calibri"/>
              </a:rPr>
              <a:t>as  </a:t>
            </a:r>
            <a:r>
              <a:rPr sz="3000" spc="-5" dirty="0">
                <a:latin typeface="Calibri"/>
                <a:cs typeface="Calibri"/>
              </a:rPr>
              <a:t>possible,</a:t>
            </a:r>
            <a:r>
              <a:rPr sz="3000" spc="-14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but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there</a:t>
            </a:r>
            <a:r>
              <a:rPr sz="3000" spc="-13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are</a:t>
            </a:r>
            <a:r>
              <a:rPr sz="3000" spc="-14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many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factors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and</a:t>
            </a:r>
            <a:r>
              <a:rPr sz="3000" spc="-14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variables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as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no</a:t>
            </a:r>
            <a:r>
              <a:rPr sz="3000" spc="-14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two  </a:t>
            </a:r>
            <a:r>
              <a:rPr sz="3000" spc="-5" dirty="0">
                <a:latin typeface="Calibri"/>
                <a:cs typeface="Calibri"/>
              </a:rPr>
              <a:t>member’s circumstances are identical. Below are some  </a:t>
            </a:r>
            <a:r>
              <a:rPr sz="3000" dirty="0">
                <a:latin typeface="Calibri"/>
                <a:cs typeface="Calibri"/>
              </a:rPr>
              <a:t>common </a:t>
            </a:r>
            <a:r>
              <a:rPr sz="3000" spc="-5" dirty="0">
                <a:latin typeface="Calibri"/>
                <a:cs typeface="Calibri"/>
              </a:rPr>
              <a:t>questions and answers that </a:t>
            </a:r>
            <a:r>
              <a:rPr sz="3000" dirty="0">
                <a:latin typeface="Calibri"/>
                <a:cs typeface="Calibri"/>
              </a:rPr>
              <a:t>we </a:t>
            </a:r>
            <a:r>
              <a:rPr sz="3000" spc="-5" dirty="0">
                <a:latin typeface="Calibri"/>
                <a:cs typeface="Calibri"/>
              </a:rPr>
              <a:t>hope will assist  you.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6200" y="2514600"/>
            <a:ext cx="2313305" cy="774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b="1" u="heavy" spc="-5" dirty="0">
                <a:latin typeface="Calibri"/>
                <a:cs typeface="Calibri"/>
              </a:rPr>
              <a:t>PE</a:t>
            </a:r>
            <a:r>
              <a:rPr sz="4800" b="1" u="heavy" spc="-10" dirty="0">
                <a:latin typeface="Calibri"/>
                <a:cs typeface="Calibri"/>
              </a:rPr>
              <a:t>N</a:t>
            </a:r>
            <a:r>
              <a:rPr sz="4800" b="1" u="heavy" spc="-5" dirty="0">
                <a:latin typeface="Calibri"/>
                <a:cs typeface="Calibri"/>
              </a:rPr>
              <a:t>S</a:t>
            </a:r>
            <a:r>
              <a:rPr sz="4800" b="1" u="heavy" dirty="0">
                <a:latin typeface="Calibri"/>
                <a:cs typeface="Calibri"/>
              </a:rPr>
              <a:t>I</a:t>
            </a:r>
            <a:r>
              <a:rPr sz="4800" b="1" u="heavy" spc="5" dirty="0">
                <a:latin typeface="Calibri"/>
                <a:cs typeface="Calibri"/>
              </a:rPr>
              <a:t>O</a:t>
            </a:r>
            <a:r>
              <a:rPr sz="4800" b="1" u="heavy" dirty="0">
                <a:latin typeface="Calibri"/>
                <a:cs typeface="Calibri"/>
              </a:rPr>
              <a:t>N</a:t>
            </a:r>
            <a:endParaRPr sz="4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34340"/>
            <a:ext cx="812482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3255" algn="l"/>
              </a:tabLst>
            </a:pPr>
            <a:r>
              <a:rPr sz="3600" dirty="0"/>
              <a:t>Q.	</a:t>
            </a:r>
            <a:r>
              <a:rPr sz="3600" spc="-5" dirty="0"/>
              <a:t>When should </a:t>
            </a:r>
            <a:r>
              <a:rPr sz="3600" dirty="0"/>
              <a:t>I </a:t>
            </a:r>
            <a:r>
              <a:rPr sz="3600" spc="-5" dirty="0"/>
              <a:t>start the retiree</a:t>
            </a:r>
            <a:r>
              <a:rPr sz="3600" spc="-10" dirty="0"/>
              <a:t> </a:t>
            </a:r>
            <a:r>
              <a:rPr sz="3600" spc="-5" dirty="0"/>
              <a:t>process?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34340"/>
            <a:ext cx="812482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3255" algn="l"/>
              </a:tabLst>
            </a:pPr>
            <a:r>
              <a:rPr sz="3600" dirty="0"/>
              <a:t>Q.	</a:t>
            </a:r>
            <a:r>
              <a:rPr sz="3600" spc="-5" dirty="0"/>
              <a:t>When should </a:t>
            </a:r>
            <a:r>
              <a:rPr sz="3600" dirty="0"/>
              <a:t>I </a:t>
            </a:r>
            <a:r>
              <a:rPr sz="3600" spc="-5" dirty="0"/>
              <a:t>start the retiree</a:t>
            </a:r>
            <a:r>
              <a:rPr sz="3600" spc="-10" dirty="0"/>
              <a:t> </a:t>
            </a:r>
            <a:r>
              <a:rPr sz="3600" spc="-5" dirty="0"/>
              <a:t>process?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44500" y="2508849"/>
            <a:ext cx="9171940" cy="421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9800"/>
              </a:lnSpc>
            </a:pPr>
            <a:r>
              <a:rPr sz="2800" spc="-5" dirty="0">
                <a:latin typeface="Calibri"/>
                <a:cs typeface="Calibri"/>
              </a:rPr>
              <a:t>A.</a:t>
            </a:r>
            <a:r>
              <a:rPr sz="2800" spc="3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We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recommend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you</a:t>
            </a:r>
            <a:r>
              <a:rPr sz="2800" spc="-1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contact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us</a:t>
            </a:r>
            <a:r>
              <a:rPr sz="2800" spc="-1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around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3</a:t>
            </a:r>
            <a:r>
              <a:rPr sz="2800" spc="-1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months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before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your  planned retirement date to request a pension application. In  most cases, the application will be sent within 10 business </a:t>
            </a:r>
            <a:r>
              <a:rPr sz="2800" dirty="0">
                <a:latin typeface="Calibri"/>
                <a:cs typeface="Calibri"/>
              </a:rPr>
              <a:t>days  </a:t>
            </a:r>
            <a:r>
              <a:rPr sz="2800" spc="-5" dirty="0">
                <a:latin typeface="Calibri"/>
                <a:cs typeface="Calibri"/>
              </a:rPr>
              <a:t>of your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request.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4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9800"/>
              </a:lnSpc>
            </a:pPr>
            <a:r>
              <a:rPr sz="2800" spc="-5" dirty="0">
                <a:latin typeface="Calibri"/>
                <a:cs typeface="Calibri"/>
              </a:rPr>
              <a:t>NOTE: If you would </a:t>
            </a:r>
            <a:r>
              <a:rPr sz="2800" spc="-10" dirty="0">
                <a:latin typeface="Calibri"/>
                <a:cs typeface="Calibri"/>
              </a:rPr>
              <a:t>like </a:t>
            </a:r>
            <a:r>
              <a:rPr sz="2800" spc="5" dirty="0">
                <a:latin typeface="Calibri"/>
                <a:cs typeface="Calibri"/>
              </a:rPr>
              <a:t>an </a:t>
            </a:r>
            <a:r>
              <a:rPr sz="2800" spc="-5" dirty="0">
                <a:latin typeface="Calibri"/>
                <a:cs typeface="Calibri"/>
              </a:rPr>
              <a:t>estimate of your </a:t>
            </a:r>
            <a:r>
              <a:rPr sz="2800" dirty="0">
                <a:latin typeface="Calibri"/>
                <a:cs typeface="Calibri"/>
              </a:rPr>
              <a:t>pension </a:t>
            </a:r>
            <a:r>
              <a:rPr sz="2800" spc="-5" dirty="0">
                <a:latin typeface="Calibri"/>
                <a:cs typeface="Calibri"/>
              </a:rPr>
              <a:t>amount,  please request several months prior </a:t>
            </a:r>
            <a:r>
              <a:rPr sz="280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when you intend to  retire.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49441"/>
            <a:ext cx="62611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3255" algn="l"/>
              </a:tabLst>
            </a:pPr>
            <a:r>
              <a:rPr sz="3600" dirty="0"/>
              <a:t>Q.	</a:t>
            </a:r>
            <a:r>
              <a:rPr sz="3600" spc="-5" dirty="0"/>
              <a:t>What </a:t>
            </a:r>
            <a:r>
              <a:rPr sz="3600" dirty="0"/>
              <a:t>is </a:t>
            </a:r>
            <a:r>
              <a:rPr sz="3600" spc="-5" dirty="0"/>
              <a:t>the 1</a:t>
            </a:r>
            <a:r>
              <a:rPr sz="3525" spc="-7" baseline="28368" dirty="0"/>
              <a:t>st</a:t>
            </a:r>
            <a:r>
              <a:rPr sz="3525" spc="-82" baseline="28368" dirty="0"/>
              <a:t> </a:t>
            </a:r>
            <a:r>
              <a:rPr sz="3600" spc="-5" dirty="0"/>
              <a:t>step?</a:t>
            </a:r>
            <a:endParaRPr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49441"/>
            <a:ext cx="53467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3255" algn="l"/>
              </a:tabLst>
            </a:pPr>
            <a:r>
              <a:rPr sz="3600" dirty="0"/>
              <a:t>Q.	</a:t>
            </a:r>
            <a:r>
              <a:rPr sz="3600" spc="-5" dirty="0"/>
              <a:t>What </a:t>
            </a:r>
            <a:r>
              <a:rPr sz="3600" dirty="0"/>
              <a:t>is </a:t>
            </a:r>
            <a:r>
              <a:rPr sz="3600" spc="-5" dirty="0"/>
              <a:t>the 1</a:t>
            </a:r>
            <a:r>
              <a:rPr sz="3525" spc="-7" baseline="28368" dirty="0"/>
              <a:t>st</a:t>
            </a:r>
            <a:r>
              <a:rPr sz="3525" spc="-82" baseline="28368" dirty="0"/>
              <a:t> </a:t>
            </a:r>
            <a:r>
              <a:rPr sz="3600" spc="-5" dirty="0"/>
              <a:t>step?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673100" y="4718649"/>
            <a:ext cx="8943340" cy="1904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7185" marR="5080" indent="-325120" algn="just">
              <a:lnSpc>
                <a:spcPct val="109800"/>
              </a:lnSpc>
            </a:pPr>
            <a:r>
              <a:rPr sz="2800" spc="15" dirty="0">
                <a:latin typeface="Calibri"/>
                <a:cs typeface="Calibri"/>
              </a:rPr>
              <a:t>A.Complete </a:t>
            </a:r>
            <a:r>
              <a:rPr sz="2800" spc="-5" dirty="0">
                <a:latin typeface="Calibri"/>
                <a:cs typeface="Calibri"/>
              </a:rPr>
              <a:t>and return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pension </a:t>
            </a:r>
            <a:r>
              <a:rPr sz="2800" spc="-5" dirty="0">
                <a:latin typeface="Calibri"/>
                <a:cs typeface="Calibri"/>
              </a:rPr>
              <a:t>application. If you do not  have </a:t>
            </a:r>
            <a:r>
              <a:rPr sz="2800" dirty="0">
                <a:latin typeface="Calibri"/>
                <a:cs typeface="Calibri"/>
              </a:rPr>
              <a:t>some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information, </a:t>
            </a:r>
            <a:r>
              <a:rPr sz="2800" dirty="0">
                <a:latin typeface="Calibri"/>
                <a:cs typeface="Calibri"/>
              </a:rPr>
              <a:t>such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last </a:t>
            </a:r>
            <a:r>
              <a:rPr sz="2800" dirty="0">
                <a:latin typeface="Calibri"/>
                <a:cs typeface="Calibri"/>
              </a:rPr>
              <a:t>day </a:t>
            </a:r>
            <a:r>
              <a:rPr sz="2800" spc="-5" dirty="0">
                <a:latin typeface="Calibri"/>
                <a:cs typeface="Calibri"/>
              </a:rPr>
              <a:t>worked,  include the anticipated </a:t>
            </a:r>
            <a:r>
              <a:rPr sz="2800" spc="-10" dirty="0">
                <a:latin typeface="Calibri"/>
                <a:cs typeface="Calibri"/>
              </a:rPr>
              <a:t>last </a:t>
            </a:r>
            <a:r>
              <a:rPr sz="2800" spc="-5" dirty="0">
                <a:latin typeface="Calibri"/>
                <a:cs typeface="Calibri"/>
              </a:rPr>
              <a:t>day of </a:t>
            </a:r>
            <a:r>
              <a:rPr sz="2800" dirty="0">
                <a:latin typeface="Calibri"/>
                <a:cs typeface="Calibri"/>
              </a:rPr>
              <a:t>work. </a:t>
            </a:r>
            <a:r>
              <a:rPr sz="2800" spc="-5" dirty="0">
                <a:latin typeface="Calibri"/>
                <a:cs typeface="Calibri"/>
              </a:rPr>
              <a:t>Please don’t  hesitate to call us </a:t>
            </a:r>
            <a:r>
              <a:rPr sz="2800" spc="-10" dirty="0">
                <a:latin typeface="Calibri"/>
                <a:cs typeface="Calibri"/>
              </a:rPr>
              <a:t>if </a:t>
            </a:r>
            <a:r>
              <a:rPr sz="2800" spc="-5" dirty="0">
                <a:latin typeface="Calibri"/>
                <a:cs typeface="Calibri"/>
              </a:rPr>
              <a:t>you have </a:t>
            </a:r>
            <a:r>
              <a:rPr sz="2800" dirty="0">
                <a:latin typeface="Calibri"/>
                <a:cs typeface="Calibri"/>
              </a:rPr>
              <a:t>any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questions.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71418"/>
            <a:ext cx="9385300" cy="108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06425" algn="l"/>
              </a:tabLst>
            </a:pPr>
            <a:r>
              <a:rPr spc="-5" dirty="0"/>
              <a:t>Q.	I’ve returned the application, what’s</a:t>
            </a:r>
            <a:r>
              <a:rPr spc="35" dirty="0"/>
              <a:t> </a:t>
            </a:r>
            <a:r>
              <a:rPr spc="-5" dirty="0"/>
              <a:t>next?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36880"/>
            <a:ext cx="8068945" cy="552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06425" algn="l"/>
              </a:tabLst>
            </a:pPr>
            <a:r>
              <a:rPr spc="-5" dirty="0"/>
              <a:t>Q.	I’ve returned the application, what’s</a:t>
            </a:r>
            <a:r>
              <a:rPr spc="35" dirty="0"/>
              <a:t> </a:t>
            </a:r>
            <a:r>
              <a:rPr spc="-5" dirty="0"/>
              <a:t>next?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3789" y="3447473"/>
            <a:ext cx="9171940" cy="3779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just">
              <a:lnSpc>
                <a:spcPct val="109800"/>
              </a:lnSpc>
            </a:pPr>
            <a:r>
              <a:rPr sz="2800" spc="-5" dirty="0">
                <a:latin typeface="Calibri"/>
                <a:cs typeface="Calibri"/>
              </a:rPr>
              <a:t>A. Once your application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received </a:t>
            </a:r>
            <a:r>
              <a:rPr sz="2800" dirty="0">
                <a:latin typeface="Calibri"/>
                <a:cs typeface="Calibri"/>
              </a:rPr>
              <a:t>by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Fund </a:t>
            </a:r>
            <a:r>
              <a:rPr sz="2800" spc="-5" dirty="0">
                <a:latin typeface="Calibri"/>
                <a:cs typeface="Calibri"/>
              </a:rPr>
              <a:t>Office, </a:t>
            </a:r>
            <a:r>
              <a:rPr sz="2800" dirty="0">
                <a:latin typeface="Calibri"/>
                <a:cs typeface="Calibri"/>
              </a:rPr>
              <a:t>it </a:t>
            </a:r>
            <a:r>
              <a:rPr sz="2800" spc="-15" dirty="0">
                <a:latin typeface="Calibri"/>
                <a:cs typeface="Calibri"/>
              </a:rPr>
              <a:t>is 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reviewed and your benefit election </a:t>
            </a:r>
            <a:r>
              <a:rPr sz="2800" dirty="0">
                <a:latin typeface="Calibri"/>
                <a:cs typeface="Calibri"/>
              </a:rPr>
              <a:t>form </a:t>
            </a:r>
            <a:r>
              <a:rPr sz="2800" spc="-5" dirty="0">
                <a:latin typeface="Calibri"/>
                <a:cs typeface="Calibri"/>
              </a:rPr>
              <a:t>and other required  documents are generated. This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a multistep process as </a:t>
            </a:r>
            <a:r>
              <a:rPr sz="2800" dirty="0">
                <a:latin typeface="Calibri"/>
                <a:cs typeface="Calibri"/>
              </a:rPr>
              <a:t>we  </a:t>
            </a:r>
            <a:r>
              <a:rPr sz="2800" spc="-5" dirty="0">
                <a:latin typeface="Calibri"/>
                <a:cs typeface="Calibri"/>
              </a:rPr>
              <a:t>have to </a:t>
            </a:r>
            <a:r>
              <a:rPr sz="2800" dirty="0">
                <a:latin typeface="Calibri"/>
                <a:cs typeface="Calibri"/>
              </a:rPr>
              <a:t>take </a:t>
            </a:r>
            <a:r>
              <a:rPr sz="2800" spc="-5" dirty="0">
                <a:latin typeface="Calibri"/>
                <a:cs typeface="Calibri"/>
              </a:rPr>
              <a:t>into account multiple scenarios, i.e. marital status,  </a:t>
            </a:r>
            <a:r>
              <a:rPr sz="2800" spc="-10" dirty="0">
                <a:latin typeface="Calibri"/>
                <a:cs typeface="Calibri"/>
              </a:rPr>
              <a:t>if </a:t>
            </a:r>
            <a:r>
              <a:rPr sz="2800" spc="-5" dirty="0">
                <a:latin typeface="Calibri"/>
                <a:cs typeface="Calibri"/>
              </a:rPr>
              <a:t>you are married your spouse’s age; </a:t>
            </a:r>
            <a:r>
              <a:rPr sz="2800" spc="-10" dirty="0">
                <a:latin typeface="Calibri"/>
                <a:cs typeface="Calibri"/>
              </a:rPr>
              <a:t>if </a:t>
            </a:r>
            <a:r>
              <a:rPr sz="2800" spc="-5" dirty="0">
                <a:latin typeface="Calibri"/>
                <a:cs typeface="Calibri"/>
              </a:rPr>
              <a:t>you’re divorced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there  a QDRO (Qualified Domestic Relations Order) assigning a  portion of your benefit to </a:t>
            </a:r>
            <a:r>
              <a:rPr sz="2800" dirty="0">
                <a:latin typeface="Calibri"/>
                <a:cs typeface="Calibri"/>
              </a:rPr>
              <a:t>your </a:t>
            </a:r>
            <a:r>
              <a:rPr sz="2800" spc="-5" dirty="0">
                <a:latin typeface="Calibri"/>
                <a:cs typeface="Calibri"/>
              </a:rPr>
              <a:t>ex-spouse; as well as different  pension rates accrued throughout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course of your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career.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</TotalTime>
  <Words>599</Words>
  <Application>Microsoft Office PowerPoint</Application>
  <PresentationFormat>Custom</PresentationFormat>
  <Paragraphs>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Times New Roman</vt:lpstr>
      <vt:lpstr>Wingdings 3</vt:lpstr>
      <vt:lpstr>Slice</vt:lpstr>
      <vt:lpstr>What to Expect When  You Are Ready to Retire</vt:lpstr>
      <vt:lpstr>PowerPoint Presentation</vt:lpstr>
      <vt:lpstr>PENSION</vt:lpstr>
      <vt:lpstr>Q. When should I start the retiree process?</vt:lpstr>
      <vt:lpstr>Q. When should I start the retiree process?</vt:lpstr>
      <vt:lpstr>Q. What is the 1st step?</vt:lpstr>
      <vt:lpstr>Q. What is the 1st step?</vt:lpstr>
      <vt:lpstr>Q. I’ve returned the application, what’s next?</vt:lpstr>
      <vt:lpstr>Q. I’ve returned the application, what’s next?</vt:lpstr>
      <vt:lpstr>PowerPoint Presentation</vt:lpstr>
      <vt:lpstr>Q. I’ve received and completed the benefit election  form and all supporting documents. Now what?</vt:lpstr>
      <vt:lpstr>Q. I’ve received and completed the benefit election  form and all supporting documents. Now what?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Expect When  You Are Ready to Retire</dc:title>
  <dc:creator>Julie Foster</dc:creator>
  <cp:lastModifiedBy>Catina Rehrig</cp:lastModifiedBy>
  <cp:revision>3</cp:revision>
  <dcterms:created xsi:type="dcterms:W3CDTF">2021-11-19T12:31:01Z</dcterms:created>
  <dcterms:modified xsi:type="dcterms:W3CDTF">2022-03-02T16:02:32Z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2021-11-19T00:00:00Z</vt:filetime>
  </property>
  <property fmtid="{D5CDD505-2E9C-101B-9397-08002B2CF9AE}" pid="3" name="Creator">
    <vt:lpwstr>Acrobat PDFMaker 15 for Word</vt:lpwstr>
  </property>
  <property fmtid="{D5CDD505-2E9C-101B-9397-08002B2CF9AE}" pid="4" name="LastSaved">
    <vt:filetime>2021-11-19T00:00:00Z</vt:filetime>
  </property>
</Properties>
</file>