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58400" cy="7772400"/>
  <p:notesSz cx="10058400" cy="7772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4" y="5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768427" y="1325922"/>
            <a:ext cx="5296319" cy="565964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741" y="604521"/>
            <a:ext cx="6770184" cy="3540761"/>
          </a:xfrm>
        </p:spPr>
        <p:txBody>
          <a:bodyPr anchor="b">
            <a:normAutofit/>
          </a:bodyPr>
          <a:lstStyle>
            <a:lvl1pPr algn="l">
              <a:defRPr sz="484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740" y="4356384"/>
            <a:ext cx="5449675" cy="216859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2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95240"/>
            <a:ext cx="7210354" cy="172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86740" y="604520"/>
            <a:ext cx="8884920" cy="354076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38202" y="4356383"/>
            <a:ext cx="8009465" cy="51816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0"/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0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604520"/>
            <a:ext cx="8884920" cy="3281680"/>
          </a:xfrm>
        </p:spPr>
        <p:txBody>
          <a:bodyPr anchor="ctr">
            <a:normAutofit/>
          </a:bodyPr>
          <a:lstStyle>
            <a:lvl1pPr algn="l">
              <a:defRPr sz="308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4663440"/>
            <a:ext cx="7021907" cy="2159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8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83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912" y="604520"/>
            <a:ext cx="7545766" cy="3281680"/>
          </a:xfrm>
        </p:spPr>
        <p:txBody>
          <a:bodyPr anchor="ctr">
            <a:normAutofit/>
          </a:bodyPr>
          <a:lstStyle>
            <a:lvl1pPr algn="l">
              <a:defRPr sz="308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73480" y="3886200"/>
            <a:ext cx="7042714" cy="54694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1" y="4874546"/>
            <a:ext cx="7020597" cy="1947894"/>
          </a:xfrm>
        </p:spPr>
        <p:txBody>
          <a:bodyPr anchor="ctr">
            <a:normAutofit/>
          </a:bodyPr>
          <a:lstStyle>
            <a:lvl1pPr marL="0" indent="0" algn="l">
              <a:buNone/>
              <a:defRPr sz="220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1461" y="805374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65821" y="3137748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 algn="r"/>
            <a:r>
              <a:rPr lang="en-US" sz="88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7776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1" y="3886200"/>
            <a:ext cx="7020597" cy="1923720"/>
          </a:xfrm>
        </p:spPr>
        <p:txBody>
          <a:bodyPr anchor="b">
            <a:normAutofit/>
          </a:bodyPr>
          <a:lstStyle>
            <a:lvl1pPr algn="l">
              <a:defRPr sz="308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5817378"/>
            <a:ext cx="7021907" cy="1005062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99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912" y="604520"/>
            <a:ext cx="7545765" cy="3281680"/>
          </a:xfrm>
        </p:spPr>
        <p:txBody>
          <a:bodyPr anchor="ctr">
            <a:normAutofit/>
          </a:bodyPr>
          <a:lstStyle>
            <a:lvl1pPr algn="l">
              <a:defRPr sz="308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86741" y="4404360"/>
            <a:ext cx="7020597" cy="118984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5613400"/>
            <a:ext cx="7020596" cy="1209040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1461" y="805374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/>
            <a:r>
              <a:rPr lang="en-US" sz="8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65821" y="3137748"/>
            <a:ext cx="503051" cy="662746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/>
          <a:p>
            <a:pPr lvl="0" algn="r"/>
            <a:r>
              <a:rPr lang="en-US" sz="88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6680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604520"/>
            <a:ext cx="8278224" cy="328168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08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86741" y="4452339"/>
            <a:ext cx="7020597" cy="9499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5402300"/>
            <a:ext cx="7020596" cy="1420140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5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95240"/>
            <a:ext cx="7210354" cy="1727200"/>
          </a:xfrm>
        </p:spPr>
        <p:txBody>
          <a:bodyPr>
            <a:normAutofit/>
          </a:bodyPr>
          <a:lstStyle>
            <a:lvl1pPr algn="l">
              <a:defRPr sz="30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6740" y="604521"/>
            <a:ext cx="7210354" cy="4270026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81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3047" y="604520"/>
            <a:ext cx="2248613" cy="5008880"/>
          </a:xfrm>
        </p:spPr>
        <p:txBody>
          <a:bodyPr vert="eaVert">
            <a:normAutofit/>
          </a:bodyPr>
          <a:lstStyle>
            <a:lvl1pPr>
              <a:defRPr sz="30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6740" y="604520"/>
            <a:ext cx="6435013" cy="621792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9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44500" y="436880"/>
            <a:ext cx="9169400" cy="552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322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95240"/>
            <a:ext cx="7210354" cy="172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" y="604520"/>
            <a:ext cx="7210354" cy="42700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1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2245359"/>
            <a:ext cx="7042715" cy="2629183"/>
          </a:xfrm>
        </p:spPr>
        <p:txBody>
          <a:bodyPr anchor="b">
            <a:normAutofit/>
          </a:bodyPr>
          <a:lstStyle>
            <a:lvl1pPr algn="l">
              <a:defRPr sz="352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5085645"/>
            <a:ext cx="7042714" cy="1736796"/>
          </a:xfrm>
        </p:spPr>
        <p:txBody>
          <a:bodyPr anchor="t">
            <a:normAutofit/>
          </a:bodyPr>
          <a:lstStyle>
            <a:lvl1pPr marL="0" indent="0" algn="l">
              <a:buNone/>
              <a:defRPr sz="1980">
                <a:solidFill>
                  <a:schemeClr val="bg2">
                    <a:lumMod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9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95240"/>
            <a:ext cx="7210354" cy="1727200"/>
          </a:xfrm>
        </p:spPr>
        <p:txBody>
          <a:bodyPr>
            <a:normAutofit/>
          </a:bodyPr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86740" y="604520"/>
            <a:ext cx="4344964" cy="427002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128598" y="604520"/>
            <a:ext cx="4343062" cy="426042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5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95240"/>
            <a:ext cx="7210354" cy="1727200"/>
          </a:xfrm>
        </p:spPr>
        <p:txBody>
          <a:bodyPr>
            <a:normAutofit/>
          </a:bodyPr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604520"/>
            <a:ext cx="4088553" cy="690880"/>
          </a:xfrm>
        </p:spPr>
        <p:txBody>
          <a:bodyPr anchor="b">
            <a:noAutofit/>
          </a:bodyPr>
          <a:lstStyle>
            <a:lvl1pPr marL="0" indent="0">
              <a:buNone/>
              <a:defRPr sz="2640" b="0" cap="all">
                <a:solidFill>
                  <a:schemeClr val="tx1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39" y="1295400"/>
            <a:ext cx="4340014" cy="357914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0518" y="642303"/>
            <a:ext cx="4140456" cy="653097"/>
          </a:xfrm>
        </p:spPr>
        <p:txBody>
          <a:bodyPr anchor="b">
            <a:noAutofit/>
          </a:bodyPr>
          <a:lstStyle>
            <a:lvl1pPr marL="0" indent="0">
              <a:buNone/>
              <a:defRPr sz="2640" b="0" cap="all">
                <a:solidFill>
                  <a:schemeClr val="tx1"/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8599" y="1295400"/>
            <a:ext cx="4352376" cy="356954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5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" y="5095240"/>
            <a:ext cx="7210354" cy="1727200"/>
          </a:xfrm>
        </p:spPr>
        <p:txBody>
          <a:bodyPr>
            <a:normAutofit/>
          </a:bodyPr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7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0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0534" y="604520"/>
            <a:ext cx="3520440" cy="17272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9" y="604520"/>
            <a:ext cx="4882631" cy="621792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0534" y="2504443"/>
            <a:ext cx="3520440" cy="2370103"/>
          </a:xfrm>
        </p:spPr>
        <p:txBody>
          <a:bodyPr anchor="t">
            <a:normAutofit/>
          </a:bodyPr>
          <a:lstStyle>
            <a:lvl1pPr marL="0" indent="0">
              <a:buNone/>
              <a:defRPr sz="176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9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380" y="1640840"/>
            <a:ext cx="3919584" cy="1295400"/>
          </a:xfrm>
        </p:spPr>
        <p:txBody>
          <a:bodyPr anchor="b">
            <a:normAutofit/>
          </a:bodyPr>
          <a:lstStyle>
            <a:lvl1pPr algn="l">
              <a:defRPr sz="26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38200" y="1036320"/>
            <a:ext cx="3609071" cy="544068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5630" y="3108960"/>
            <a:ext cx="3920645" cy="2360507"/>
          </a:xfrm>
        </p:spPr>
        <p:txBody>
          <a:bodyPr anchor="t">
            <a:normAutofit/>
          </a:bodyPr>
          <a:lstStyle>
            <a:lvl1pPr marL="0" indent="0">
              <a:buNone/>
              <a:defRPr sz="198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" y="6995161"/>
            <a:ext cx="6392896" cy="413808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337742" y="4413957"/>
            <a:ext cx="2717502" cy="3013004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740" y="5095240"/>
            <a:ext cx="7210354" cy="1727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604521"/>
            <a:ext cx="7210354" cy="42700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3270" y="6995164"/>
            <a:ext cx="1320509" cy="41380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" y="6995161"/>
            <a:ext cx="6392896" cy="41380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1869" y="6322276"/>
            <a:ext cx="942598" cy="7592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08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67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l" defTabSz="502920" rtl="0" eaLnBrk="1" latinLnBrk="0" hangingPunct="1">
        <a:spcBef>
          <a:spcPct val="0"/>
        </a:spcBef>
        <a:buNone/>
        <a:defRPr sz="352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4325" indent="-314325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7245" indent="-314325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8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0165" indent="-314325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6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697355" indent="-188595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0275" indent="-188595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6606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6898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7190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74820" indent="-251460" algn="l" defTabSz="502920" rtl="0" eaLnBrk="1" latinLnBrk="0" hangingPunct="1">
        <a:spcBef>
          <a:spcPct val="20000"/>
        </a:spcBef>
        <a:spcAft>
          <a:spcPts val="66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0" y="2286000"/>
            <a:ext cx="4074795" cy="1678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800" b="1" u="heavy" spc="-5" dirty="0">
                <a:latin typeface="Calibri"/>
                <a:cs typeface="Calibri"/>
              </a:rPr>
              <a:t>SUPPLE</a:t>
            </a:r>
            <a:r>
              <a:rPr sz="4800" b="1" u="heavy" dirty="0">
                <a:latin typeface="Calibri"/>
                <a:cs typeface="Calibri"/>
              </a:rPr>
              <a:t>M</a:t>
            </a:r>
            <a:r>
              <a:rPr sz="4800" b="1" u="heavy" spc="-5" dirty="0">
                <a:latin typeface="Calibri"/>
                <a:cs typeface="Calibri"/>
              </a:rPr>
              <a:t>E</a:t>
            </a:r>
            <a:r>
              <a:rPr sz="4800" b="1" u="heavy" spc="-10" dirty="0">
                <a:latin typeface="Calibri"/>
                <a:cs typeface="Calibri"/>
              </a:rPr>
              <a:t>N</a:t>
            </a:r>
            <a:r>
              <a:rPr sz="4800" b="1" u="heavy" spc="-5" dirty="0">
                <a:latin typeface="Calibri"/>
                <a:cs typeface="Calibri"/>
              </a:rPr>
              <a:t>TA</a:t>
            </a:r>
            <a:r>
              <a:rPr sz="4800" b="1" u="heavy" dirty="0">
                <a:latin typeface="Calibri"/>
                <a:cs typeface="Calibri"/>
              </a:rPr>
              <a:t>L</a:t>
            </a:r>
            <a:endParaRPr sz="4800" dirty="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1355"/>
              </a:spcBef>
            </a:pPr>
            <a:r>
              <a:rPr sz="4800" b="1" u="heavy" spc="-10" dirty="0">
                <a:latin typeface="Calibri"/>
                <a:cs typeface="Calibri"/>
              </a:rPr>
              <a:t> </a:t>
            </a:r>
            <a:r>
              <a:rPr sz="4800" b="1" u="heavy" spc="-5" dirty="0">
                <a:latin typeface="Calibri"/>
                <a:cs typeface="Calibri"/>
              </a:rPr>
              <a:t>PENSION</a:t>
            </a:r>
            <a:endParaRPr sz="4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8889" y="1644281"/>
            <a:ext cx="9173210" cy="1036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9800"/>
              </a:lnSpc>
              <a:tabLst>
                <a:tab pos="867410" algn="l"/>
                <a:tab pos="1452245" algn="l"/>
                <a:tab pos="2237740" algn="l"/>
                <a:tab pos="3287395" algn="l"/>
                <a:tab pos="5121275" algn="l"/>
                <a:tab pos="6912609" algn="l"/>
                <a:tab pos="7416165" algn="l"/>
              </a:tabLst>
            </a:pPr>
            <a:r>
              <a:rPr sz="3000" dirty="0">
                <a:latin typeface="Calibri"/>
                <a:cs typeface="Calibri"/>
              </a:rPr>
              <a:t>As </a:t>
            </a:r>
            <a:r>
              <a:rPr sz="3000" spc="-5" dirty="0">
                <a:latin typeface="Calibri"/>
                <a:cs typeface="Calibri"/>
              </a:rPr>
              <a:t>you </a:t>
            </a:r>
            <a:r>
              <a:rPr sz="3000" spc="-10" dirty="0">
                <a:latin typeface="Calibri"/>
                <a:cs typeface="Calibri"/>
              </a:rPr>
              <a:t>get </a:t>
            </a:r>
            <a:r>
              <a:rPr sz="3000" spc="-5" dirty="0">
                <a:latin typeface="Calibri"/>
                <a:cs typeface="Calibri"/>
              </a:rPr>
              <a:t>ready </a:t>
            </a:r>
            <a:r>
              <a:rPr sz="3000" dirty="0">
                <a:latin typeface="Calibri"/>
                <a:cs typeface="Calibri"/>
              </a:rPr>
              <a:t>to move </a:t>
            </a:r>
            <a:r>
              <a:rPr sz="3000" spc="-5" dirty="0">
                <a:latin typeface="Calibri"/>
                <a:cs typeface="Calibri"/>
              </a:rPr>
              <a:t>onto the next phase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your life,  </a:t>
            </a:r>
            <a:r>
              <a:rPr sz="3000" spc="-10" dirty="0">
                <a:latin typeface="Calibri"/>
                <a:cs typeface="Calibri"/>
              </a:rPr>
              <a:t>on</a:t>
            </a:r>
            <a:r>
              <a:rPr sz="3000" dirty="0">
                <a:latin typeface="Calibri"/>
                <a:cs typeface="Calibri"/>
              </a:rPr>
              <a:t>e	</a:t>
            </a:r>
            <a:r>
              <a:rPr sz="3000" spc="-5" dirty="0">
                <a:latin typeface="Calibri"/>
                <a:cs typeface="Calibri"/>
              </a:rPr>
              <a:t>o</a:t>
            </a:r>
            <a:r>
              <a:rPr sz="3000" dirty="0">
                <a:latin typeface="Calibri"/>
                <a:cs typeface="Calibri"/>
              </a:rPr>
              <a:t>f	the	most	important	processes	is	completing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8890" y="2648219"/>
            <a:ext cx="3799840" cy="1036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9800"/>
              </a:lnSpc>
              <a:tabLst>
                <a:tab pos="707390" algn="l"/>
                <a:tab pos="956944" algn="l"/>
                <a:tab pos="1571625" algn="l"/>
                <a:tab pos="2691130" algn="l"/>
                <a:tab pos="3338195" algn="l"/>
              </a:tabLst>
            </a:pPr>
            <a:r>
              <a:rPr sz="3000" spc="5" dirty="0">
                <a:latin typeface="Calibri"/>
                <a:cs typeface="Calibri"/>
              </a:rPr>
              <a:t>you</a:t>
            </a:r>
            <a:r>
              <a:rPr sz="3000" dirty="0">
                <a:latin typeface="Calibri"/>
                <a:cs typeface="Calibri"/>
              </a:rPr>
              <a:t>r	</a:t>
            </a:r>
            <a:r>
              <a:rPr sz="3000" spc="-5" dirty="0">
                <a:latin typeface="Calibri"/>
                <a:cs typeface="Calibri"/>
              </a:rPr>
              <a:t>application(s</a:t>
            </a:r>
            <a:r>
              <a:rPr sz="3000" dirty="0">
                <a:latin typeface="Calibri"/>
                <a:cs typeface="Calibri"/>
              </a:rPr>
              <a:t>)	</a:t>
            </a:r>
            <a:r>
              <a:rPr sz="3000" spc="-5" dirty="0">
                <a:latin typeface="Calibri"/>
                <a:cs typeface="Calibri"/>
              </a:rPr>
              <a:t>for  </a:t>
            </a:r>
            <a:r>
              <a:rPr sz="3000" dirty="0">
                <a:latin typeface="Calibri"/>
                <a:cs typeface="Calibri"/>
              </a:rPr>
              <a:t>At	the	</a:t>
            </a:r>
            <a:r>
              <a:rPr sz="3000" spc="-10" dirty="0">
                <a:latin typeface="Calibri"/>
                <a:cs typeface="Calibri"/>
              </a:rPr>
              <a:t>Fund	</a:t>
            </a:r>
            <a:r>
              <a:rPr sz="3000" spc="-5" dirty="0">
                <a:latin typeface="Calibri"/>
                <a:cs typeface="Calibri"/>
              </a:rPr>
              <a:t>Office,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99128" y="2648219"/>
            <a:ext cx="5132070" cy="1036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4130">
              <a:lnSpc>
                <a:spcPct val="109800"/>
              </a:lnSpc>
              <a:tabLst>
                <a:tab pos="819150" algn="l"/>
                <a:tab pos="1322070" algn="l"/>
                <a:tab pos="1565910" algn="l"/>
                <a:tab pos="3403600" algn="l"/>
                <a:tab pos="3796665" algn="l"/>
                <a:tab pos="4055745" algn="l"/>
                <a:tab pos="4789170" algn="l"/>
              </a:tabLst>
            </a:pPr>
            <a:r>
              <a:rPr sz="3000" spc="-5" dirty="0">
                <a:latin typeface="Calibri"/>
                <a:cs typeface="Calibri"/>
              </a:rPr>
              <a:t>you</a:t>
            </a:r>
            <a:r>
              <a:rPr sz="3000" dirty="0">
                <a:latin typeface="Calibri"/>
                <a:cs typeface="Calibri"/>
              </a:rPr>
              <a:t>r		</a:t>
            </a:r>
            <a:r>
              <a:rPr sz="3000" spc="-5" dirty="0">
                <a:latin typeface="Calibri"/>
                <a:cs typeface="Calibri"/>
              </a:rPr>
              <a:t>supplementa</a:t>
            </a:r>
            <a:r>
              <a:rPr sz="3000" dirty="0">
                <a:latin typeface="Calibri"/>
                <a:cs typeface="Calibri"/>
              </a:rPr>
              <a:t>l	</a:t>
            </a:r>
            <a:r>
              <a:rPr sz="3000" spc="-10" dirty="0">
                <a:latin typeface="Calibri"/>
                <a:cs typeface="Calibri"/>
              </a:rPr>
              <a:t>pension.  </a:t>
            </a:r>
            <a:r>
              <a:rPr sz="3000" spc="-5" dirty="0">
                <a:latin typeface="Calibri"/>
                <a:cs typeface="Calibri"/>
              </a:rPr>
              <a:t>w</a:t>
            </a:r>
            <a:r>
              <a:rPr sz="3000" dirty="0">
                <a:latin typeface="Calibri"/>
                <a:cs typeface="Calibri"/>
              </a:rPr>
              <a:t>e	</a:t>
            </a:r>
            <a:r>
              <a:rPr sz="3000" spc="-10" dirty="0">
                <a:latin typeface="Calibri"/>
                <a:cs typeface="Calibri"/>
              </a:rPr>
              <a:t>d</a:t>
            </a:r>
            <a:r>
              <a:rPr sz="3000" dirty="0">
                <a:latin typeface="Calibri"/>
                <a:cs typeface="Calibri"/>
              </a:rPr>
              <a:t>o		</a:t>
            </a:r>
            <a:r>
              <a:rPr sz="3000" spc="-5" dirty="0">
                <a:latin typeface="Calibri"/>
                <a:cs typeface="Calibri"/>
              </a:rPr>
              <a:t>everythin</a:t>
            </a:r>
            <a:r>
              <a:rPr sz="3000" dirty="0">
                <a:latin typeface="Calibri"/>
                <a:cs typeface="Calibri"/>
              </a:rPr>
              <a:t>g	we	can	to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8890" y="3652154"/>
            <a:ext cx="9173210" cy="2040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9800"/>
              </a:lnSpc>
            </a:pPr>
            <a:r>
              <a:rPr sz="3000" dirty="0">
                <a:latin typeface="Calibri"/>
                <a:cs typeface="Calibri"/>
              </a:rPr>
              <a:t>make this process as streamlined as </a:t>
            </a:r>
            <a:r>
              <a:rPr sz="3000" spc="-10" dirty="0">
                <a:latin typeface="Calibri"/>
                <a:cs typeface="Calibri"/>
              </a:rPr>
              <a:t>possible, but </a:t>
            </a:r>
            <a:r>
              <a:rPr sz="3000" spc="-5" dirty="0">
                <a:latin typeface="Calibri"/>
                <a:cs typeface="Calibri"/>
              </a:rPr>
              <a:t>there  are </a:t>
            </a:r>
            <a:r>
              <a:rPr sz="3000" spc="-10" dirty="0">
                <a:latin typeface="Calibri"/>
                <a:cs typeface="Calibri"/>
              </a:rPr>
              <a:t>many </a:t>
            </a:r>
            <a:r>
              <a:rPr sz="3000" spc="-5" dirty="0">
                <a:latin typeface="Calibri"/>
                <a:cs typeface="Calibri"/>
              </a:rPr>
              <a:t>factors and </a:t>
            </a:r>
            <a:r>
              <a:rPr sz="3000" spc="-10" dirty="0">
                <a:latin typeface="Calibri"/>
                <a:cs typeface="Calibri"/>
              </a:rPr>
              <a:t>variables </a:t>
            </a:r>
            <a:r>
              <a:rPr sz="3000" spc="-5" dirty="0">
                <a:latin typeface="Calibri"/>
                <a:cs typeface="Calibri"/>
              </a:rPr>
              <a:t>as no </a:t>
            </a:r>
            <a:r>
              <a:rPr sz="3000" spc="-10" dirty="0">
                <a:latin typeface="Calibri"/>
                <a:cs typeface="Calibri"/>
              </a:rPr>
              <a:t>two </a:t>
            </a:r>
            <a:r>
              <a:rPr sz="3000" dirty="0">
                <a:latin typeface="Calibri"/>
                <a:cs typeface="Calibri"/>
              </a:rPr>
              <a:t>member’s  circumstances are identical. Below are some common  questions</a:t>
            </a:r>
            <a:r>
              <a:rPr sz="3000" spc="4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434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answers</a:t>
            </a:r>
            <a:r>
              <a:rPr sz="3000" spc="4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that</a:t>
            </a:r>
            <a:r>
              <a:rPr sz="3000" spc="434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we</a:t>
            </a:r>
            <a:r>
              <a:rPr sz="3000" spc="4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hope</a:t>
            </a:r>
            <a:r>
              <a:rPr sz="3000" spc="4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will</a:t>
            </a:r>
            <a:r>
              <a:rPr sz="3000" spc="434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assist</a:t>
            </a:r>
            <a:r>
              <a:rPr sz="3000" spc="434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you.</a:t>
            </a:r>
            <a:endParaRPr sz="3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2743200"/>
            <a:ext cx="8686800" cy="2362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9900"/>
              </a:lnSpc>
            </a:pPr>
            <a:r>
              <a:rPr spc="-5" dirty="0"/>
              <a:t>When you </a:t>
            </a:r>
            <a:r>
              <a:rPr dirty="0"/>
              <a:t>are </a:t>
            </a:r>
            <a:r>
              <a:rPr spc="-5" dirty="0"/>
              <a:t>ready </a:t>
            </a:r>
            <a:r>
              <a:rPr dirty="0"/>
              <a:t>for and </a:t>
            </a:r>
            <a:r>
              <a:rPr spc="-5" dirty="0"/>
              <a:t>qualify </a:t>
            </a:r>
            <a:r>
              <a:rPr dirty="0"/>
              <a:t>for </a:t>
            </a:r>
            <a:r>
              <a:rPr spc="-5" dirty="0"/>
              <a:t>your  supplemental pension, here’s some information  that </a:t>
            </a:r>
            <a:r>
              <a:rPr dirty="0"/>
              <a:t>may </a:t>
            </a:r>
            <a:r>
              <a:rPr spc="-5" dirty="0"/>
              <a:t>help you with the</a:t>
            </a:r>
            <a:r>
              <a:rPr spc="-10" dirty="0"/>
              <a:t> </a:t>
            </a:r>
            <a:r>
              <a:rPr spc="-5" dirty="0"/>
              <a:t>process.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96774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06425" algn="l"/>
              </a:tabLst>
            </a:pPr>
            <a:r>
              <a:rPr sz="2800" spc="-5" dirty="0"/>
              <a:t>Q.	How do I apply for </a:t>
            </a:r>
            <a:r>
              <a:rPr sz="2800" dirty="0"/>
              <a:t>my </a:t>
            </a:r>
            <a:r>
              <a:rPr sz="2800" spc="-5" dirty="0"/>
              <a:t>supplemental</a:t>
            </a:r>
            <a:r>
              <a:rPr sz="2800" spc="10" dirty="0"/>
              <a:t> </a:t>
            </a:r>
            <a:r>
              <a:rPr sz="2800" spc="-5" dirty="0"/>
              <a:t>pension?</a:t>
            </a:r>
            <a:endParaRPr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6880"/>
            <a:ext cx="866838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06425" algn="l"/>
              </a:tabLst>
            </a:pPr>
            <a:r>
              <a:rPr sz="2800" spc="-5" dirty="0">
                <a:latin typeface="Calibri"/>
                <a:cs typeface="Calibri"/>
              </a:rPr>
              <a:t>Q.	</a:t>
            </a:r>
            <a:r>
              <a:rPr lang="en-US" sz="2800" spc="-5" dirty="0" smtClean="0">
                <a:latin typeface="Calibri"/>
                <a:cs typeface="Calibri"/>
              </a:rPr>
              <a:t>HOW DO I APPLY FOR MY SUPPLEMENTAL PENSION?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5638800"/>
            <a:ext cx="793686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sz="2800" spc="-5" dirty="0">
                <a:latin typeface="Calibri"/>
                <a:cs typeface="Calibri"/>
              </a:rPr>
              <a:t>A.	Contact the Fund Office and request an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application.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97106"/>
            <a:ext cx="9677400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72135" algn="l"/>
              </a:tabLst>
            </a:pPr>
            <a:r>
              <a:rPr sz="2700" dirty="0"/>
              <a:t>Q.	I’ve </a:t>
            </a:r>
            <a:r>
              <a:rPr sz="2700" spc="-5" dirty="0"/>
              <a:t>submitted the application, what </a:t>
            </a:r>
            <a:r>
              <a:rPr sz="2700" dirty="0"/>
              <a:t>comes </a:t>
            </a:r>
            <a:r>
              <a:rPr sz="2700" spc="-5" dirty="0"/>
              <a:t>next?</a:t>
            </a:r>
            <a:endParaRPr sz="27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489289"/>
            <a:ext cx="9677400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72135" algn="l"/>
              </a:tabLst>
            </a:pPr>
            <a:r>
              <a:rPr sz="2700" dirty="0"/>
              <a:t>Q.	I’ve </a:t>
            </a:r>
            <a:r>
              <a:rPr sz="2700" spc="-5" dirty="0"/>
              <a:t>submitted the application, what </a:t>
            </a:r>
            <a:r>
              <a:rPr sz="2700" dirty="0"/>
              <a:t>comes </a:t>
            </a:r>
            <a:r>
              <a:rPr sz="2700" spc="-5" dirty="0"/>
              <a:t>next?</a:t>
            </a:r>
            <a:endParaRPr sz="2700" dirty="0"/>
          </a:p>
        </p:txBody>
      </p:sp>
      <p:sp>
        <p:nvSpPr>
          <p:cNvPr id="3" name="object 3"/>
          <p:cNvSpPr txBox="1"/>
          <p:nvPr/>
        </p:nvSpPr>
        <p:spPr>
          <a:xfrm>
            <a:off x="444144" y="1938873"/>
            <a:ext cx="9171940" cy="5183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9800"/>
              </a:lnSpc>
            </a:pPr>
            <a:r>
              <a:rPr sz="2800" spc="-5" dirty="0">
                <a:latin typeface="Calibri"/>
                <a:cs typeface="Calibri"/>
              </a:rPr>
              <a:t>A. Once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application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received </a:t>
            </a:r>
            <a:r>
              <a:rPr sz="2800" spc="-10" dirty="0">
                <a:latin typeface="Calibri"/>
                <a:cs typeface="Calibri"/>
              </a:rPr>
              <a:t>it is </a:t>
            </a:r>
            <a:r>
              <a:rPr sz="2800" spc="-5" dirty="0">
                <a:latin typeface="Calibri"/>
                <a:cs typeface="Calibri"/>
              </a:rPr>
              <a:t>reviewed </a:t>
            </a:r>
            <a:r>
              <a:rPr sz="280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determine  </a:t>
            </a:r>
            <a:r>
              <a:rPr sz="2800" spc="-10" dirty="0">
                <a:latin typeface="Calibri"/>
                <a:cs typeface="Calibri"/>
              </a:rPr>
              <a:t>if </a:t>
            </a:r>
            <a:r>
              <a:rPr sz="2800" dirty="0">
                <a:latin typeface="Calibri"/>
                <a:cs typeface="Calibri"/>
              </a:rPr>
              <a:t>all </a:t>
            </a:r>
            <a:r>
              <a:rPr sz="2800" spc="-5" dirty="0">
                <a:latin typeface="Calibri"/>
                <a:cs typeface="Calibri"/>
              </a:rPr>
              <a:t>the supporting information and/or documentation  required was submitted. In some cases, </a:t>
            </a:r>
            <a:r>
              <a:rPr sz="2800" spc="-10" dirty="0">
                <a:latin typeface="Calibri"/>
                <a:cs typeface="Calibri"/>
              </a:rPr>
              <a:t>50%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balance </a:t>
            </a:r>
            <a:r>
              <a:rPr sz="2800" spc="-10" dirty="0">
                <a:latin typeface="Calibri"/>
                <a:cs typeface="Calibri"/>
              </a:rPr>
              <a:t>as 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prior Valuation Date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paid out once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application </a:t>
            </a:r>
            <a:r>
              <a:rPr sz="2800" dirty="0">
                <a:latin typeface="Calibri"/>
                <a:cs typeface="Calibri"/>
              </a:rPr>
              <a:t>is  </a:t>
            </a:r>
            <a:r>
              <a:rPr sz="2800" spc="-5" dirty="0">
                <a:latin typeface="Calibri"/>
                <a:cs typeface="Calibri"/>
              </a:rPr>
              <a:t>reviewed and approved by the auditor. This process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dirty="0">
                <a:latin typeface="Calibri"/>
                <a:cs typeface="Calibri"/>
              </a:rPr>
              <a:t>typically  </a:t>
            </a:r>
            <a:r>
              <a:rPr sz="2800" spc="-5" dirty="0">
                <a:latin typeface="Calibri"/>
                <a:cs typeface="Calibri"/>
              </a:rPr>
              <a:t>2 to 3 weeks once the application and all documentation </a:t>
            </a:r>
            <a:r>
              <a:rPr sz="2800" spc="-10" dirty="0">
                <a:latin typeface="Calibri"/>
                <a:cs typeface="Calibri"/>
              </a:rPr>
              <a:t>is  </a:t>
            </a:r>
            <a:r>
              <a:rPr sz="2800" spc="-5" dirty="0">
                <a:latin typeface="Calibri"/>
                <a:cs typeface="Calibri"/>
              </a:rPr>
              <a:t>received. The remaining </a:t>
            </a:r>
            <a:r>
              <a:rPr sz="2800" spc="-10" dirty="0">
                <a:latin typeface="Calibri"/>
                <a:cs typeface="Calibri"/>
              </a:rPr>
              <a:t>50% </a:t>
            </a:r>
            <a:r>
              <a:rPr sz="2800" spc="-5" dirty="0">
                <a:latin typeface="Calibri"/>
                <a:cs typeface="Calibri"/>
              </a:rPr>
              <a:t>(or entire balance </a:t>
            </a:r>
            <a:r>
              <a:rPr sz="2800" spc="-10" dirty="0">
                <a:latin typeface="Calibri"/>
                <a:cs typeface="Calibri"/>
              </a:rPr>
              <a:t>if </a:t>
            </a:r>
            <a:r>
              <a:rPr sz="2800" spc="-5" dirty="0">
                <a:latin typeface="Calibri"/>
                <a:cs typeface="Calibri"/>
              </a:rPr>
              <a:t>not eligible  for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advance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50%)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paid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out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once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annual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valuation  calculation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complete, the auditor has reviewed </a:t>
            </a: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file </a:t>
            </a:r>
            <a:r>
              <a:rPr sz="2800" dirty="0">
                <a:latin typeface="Calibri"/>
                <a:cs typeface="Calibri"/>
              </a:rPr>
              <a:t>for  accuracy </a:t>
            </a:r>
            <a:r>
              <a:rPr sz="2800" spc="-5" dirty="0">
                <a:latin typeface="Calibri"/>
                <a:cs typeface="Calibri"/>
              </a:rPr>
              <a:t>and approved </a:t>
            </a:r>
            <a:r>
              <a:rPr sz="2800" spc="-10" dirty="0">
                <a:latin typeface="Calibri"/>
                <a:cs typeface="Calibri"/>
              </a:rPr>
              <a:t>it </a:t>
            </a:r>
            <a:r>
              <a:rPr sz="2800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payment. This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typically </a:t>
            </a:r>
            <a:r>
              <a:rPr sz="2800" spc="-15" dirty="0">
                <a:latin typeface="Calibri"/>
                <a:cs typeface="Calibri"/>
              </a:rPr>
              <a:t>in  </a:t>
            </a:r>
            <a:r>
              <a:rPr sz="2800" spc="-5" dirty="0">
                <a:latin typeface="Calibri"/>
                <a:cs typeface="Calibri"/>
              </a:rPr>
              <a:t>September.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</TotalTime>
  <Words>303</Words>
  <Application>Microsoft Office PowerPoint</Application>
  <PresentationFormat>Custom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3</vt:lpstr>
      <vt:lpstr>Slice</vt:lpstr>
      <vt:lpstr>PowerPoint Presentation</vt:lpstr>
      <vt:lpstr>PowerPoint Presentation</vt:lpstr>
      <vt:lpstr>When you are ready for and qualify for your  supplemental pension, here’s some information  that may help you with the process.</vt:lpstr>
      <vt:lpstr>Q. How do I apply for my supplemental pension?</vt:lpstr>
      <vt:lpstr>PowerPoint Presentation</vt:lpstr>
      <vt:lpstr>Q. I’ve submitted the application, what comes next?</vt:lpstr>
      <vt:lpstr>Q. I’ve submitted the application, what comes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Foster</dc:creator>
  <cp:lastModifiedBy>Catina Rehrig</cp:lastModifiedBy>
  <cp:revision>2</cp:revision>
  <dcterms:created xsi:type="dcterms:W3CDTF">2021-11-19T13:37:33Z</dcterms:created>
  <dcterms:modified xsi:type="dcterms:W3CDTF">2021-12-30T16:23:39Z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2021-11-19T00:00:00Z</vt:filetime>
  </property>
  <property fmtid="{D5CDD505-2E9C-101B-9397-08002B2CF9AE}" pid="3" name="Creator">
    <vt:lpwstr>Acrobat PDFMaker 15 for Word</vt:lpwstr>
  </property>
  <property fmtid="{D5CDD505-2E9C-101B-9397-08002B2CF9AE}" pid="4" name="LastSaved">
    <vt:filetime>2021-11-19T00:00:00Z</vt:filetime>
  </property>
</Properties>
</file>